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046720" y="0"/>
            <a:ext cx="4142232" cy="6858000"/>
          </a:xfrm>
          <a:prstGeom prst="rect">
            <a:avLst/>
          </a:prstGeom>
          <a:solidFill>
            <a:srgbClr val="0D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595360" y="-182879"/>
            <a:ext cx="2560320" cy="2560320"/>
          </a:xfrm>
          <a:prstGeom prst="ellipse">
            <a:avLst/>
          </a:prstGeom>
          <a:solidFill>
            <a:srgbClr val="0D2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875520" y="3840480"/>
            <a:ext cx="1828800" cy="1828800"/>
          </a:xfrm>
          <a:prstGeom prst="ellipse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097280"/>
            <a:ext cx="685800" cy="685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98448" y="1170432"/>
            <a:ext cx="548640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ALIGN AI CHARITABLE FOUNDATION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965960"/>
            <a:ext cx="7498079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Arial"/>
              </a:rPr>
              <a:t>Philanthropy for the
Future of Safe AI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3611880"/>
            <a:ext cx="74980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99999"/>
                </a:solidFill>
                <a:latin typeface="Arial"/>
              </a:rPr>
              <a:t>A nonprofit foundation funding the urgent research that keeps
advanced AI safe, aligned, and beneficial for all of humanity.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50292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7FA5"/>
                </a:solidFill>
                <a:latin typeface="Arial"/>
              </a:rPr>
              <a:t>Donor Investment Opportunity  ·  2025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585216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99999"/>
                </a:solidFill>
                <a:latin typeface="Arial"/>
              </a:rPr>
              <a:t>alignai.org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3920" y="2011680"/>
            <a:ext cx="32004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GIFT LEVELS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Arial"/>
              </a:rPr>
              <a:t>Illustrative Impact by Giving Level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691640"/>
            <a:ext cx="2743200" cy="320040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828800"/>
            <a:ext cx="2468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E8C46A"/>
                </a:solidFill>
                <a:latin typeface="Arial"/>
              </a:rPr>
              <a:t>$50,000</a:t>
            </a:r>
          </a:p>
        </p:txBody>
      </p:sp>
      <p:sp>
        <p:nvSpPr>
          <p:cNvPr id="8" name="Rectangle 7"/>
          <p:cNvSpPr/>
          <p:nvPr/>
        </p:nvSpPr>
        <p:spPr>
          <a:xfrm>
            <a:off x="868680" y="2578608"/>
            <a:ext cx="2011680" cy="34747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62432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Arial"/>
              </a:rPr>
              <a:t>Research Year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063240"/>
            <a:ext cx="2468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99999"/>
                </a:solidFill>
                <a:latin typeface="Arial"/>
              </a:rPr>
              <a:t>Funds a full year of research support for one AI safety scientist.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38144" y="1691640"/>
            <a:ext cx="2743200" cy="320040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75304" y="1828800"/>
            <a:ext cx="2468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E8C46A"/>
                </a:solidFill>
                <a:latin typeface="Arial"/>
              </a:rPr>
              <a:t>$100,000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03904" y="2578608"/>
            <a:ext cx="2011680" cy="34747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803904" y="262432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Arial"/>
              </a:rPr>
              <a:t>Compute Grant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75304" y="3063240"/>
            <a:ext cx="2468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99999"/>
                </a:solidFill>
                <a:latin typeface="Arial"/>
              </a:rPr>
              <a:t>Establishes a dedicated compute grant enabling empirical safety testing at scale.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73368" y="1691640"/>
            <a:ext cx="2743200" cy="320040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10528" y="1828800"/>
            <a:ext cx="2468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E8C46A"/>
                </a:solidFill>
                <a:latin typeface="Arial"/>
              </a:rPr>
              <a:t>$250,000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39128" y="2578608"/>
            <a:ext cx="2011680" cy="34747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739128" y="262432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Arial"/>
              </a:rPr>
              <a:t>Research Track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10528" y="3063240"/>
            <a:ext cx="2468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99999"/>
                </a:solidFill>
                <a:latin typeface="Arial"/>
              </a:rPr>
              <a:t>Endows a multi-year research track focused on a neglected alignment problem.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308592" y="1691640"/>
            <a:ext cx="2743200" cy="320040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445752" y="1828800"/>
            <a:ext cx="2468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E8C46A"/>
                </a:solidFill>
                <a:latin typeface="Arial"/>
              </a:rPr>
              <a:t>$500,000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674352" y="2578608"/>
            <a:ext cx="2011680" cy="34747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74352" y="262432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Arial"/>
              </a:rPr>
              <a:t>Founding Initiative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445752" y="3063240"/>
            <a:ext cx="2468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999999"/>
                </a:solidFill>
                <a:latin typeface="Arial"/>
              </a:rPr>
              <a:t>Anchors a new research initiative with full-stack support and dedicated staff resources.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5166360"/>
            <a:ext cx="10972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5B9CC4"/>
                </a:solidFill>
                <a:latin typeface="Arial"/>
              </a:rPr>
              <a:t>Why Align AI Foundation?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557784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▸  Theory-Agnostic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897880"/>
            <a:ext cx="3474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99999"/>
                </a:solidFill>
                <a:latin typeface="Arial"/>
              </a:rPr>
              <a:t>Fund the most promising research regardless of approach or origin.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89120" y="557784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▸  Evidence-Driven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89120" y="5897880"/>
            <a:ext cx="3474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99999"/>
                </a:solidFill>
                <a:latin typeface="Arial"/>
              </a:rPr>
              <a:t>Every decision grounded in careful analysis and measurable outcomes.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600" y="557784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▸  Fully Independent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29600" y="5897880"/>
            <a:ext cx="3474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99999"/>
                </a:solidFill>
                <a:latin typeface="Arial"/>
              </a:rPr>
              <a:t>No corporate revenue, no conflicts of interest.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046720" y="0"/>
            <a:ext cx="4142232" cy="6858000"/>
          </a:xfrm>
          <a:prstGeom prst="rect">
            <a:avLst/>
          </a:prstGeom>
          <a:solidFill>
            <a:srgbClr val="0D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915400" y="411480"/>
            <a:ext cx="3200400" cy="3200400"/>
          </a:xfrm>
          <a:prstGeom prst="ellipse">
            <a:avLst/>
          </a:prstGeom>
          <a:solidFill>
            <a:srgbClr val="0D2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424160" y="4297679"/>
            <a:ext cx="2011680" cy="2011680"/>
          </a:xfrm>
          <a:prstGeom prst="ellipse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920" y="2103120"/>
            <a:ext cx="3200400" cy="3200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8640" y="822960"/>
            <a:ext cx="548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THE OPPORTUNITY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18872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Arial"/>
              </a:rPr>
              <a:t>Join Us in Ensuring AI
Remains Safe for Everyone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788920"/>
            <a:ext cx="73152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99999"/>
                </a:solidFill>
                <a:latin typeface="Arial"/>
              </a:rPr>
              <a:t>We are seeking mission-aligned donors at the $50,000–$500,000 level to fund the next phase
of independent AI safety research — before the window to do so safely closes.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3657600"/>
            <a:ext cx="73152" cy="59436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3712464"/>
            <a:ext cx="6858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Arial"/>
              </a:rPr>
              <a:t>Donate via Every.org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4041648"/>
            <a:ext cx="6858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every.org/align-ai-charitable-foundation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4526280"/>
            <a:ext cx="73152" cy="59436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4581144"/>
            <a:ext cx="6858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Arial"/>
              </a:rPr>
              <a:t>Contact Our Team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4910328"/>
            <a:ext cx="6858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alignai.org/contact.html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5394960"/>
            <a:ext cx="73152" cy="59436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5449824"/>
            <a:ext cx="6858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Arial"/>
              </a:rPr>
              <a:t>Follow Our Work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5779008"/>
            <a:ext cx="6858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@AlignAiOrg  ·  linkedin.com/company/align-ai-foundation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999999"/>
                </a:solidFill>
                <a:latin typeface="Arial"/>
              </a:rPr>
              <a:t>Align AI Foundation is a registered 501(c)(3) nonprofit. Gifts are fully tax-deductible.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Arial"/>
              </a:rPr>
              <a:t>AI Is Advancing Faster Than Our Ability to Control It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45920"/>
            <a:ext cx="2148840" cy="169164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755648"/>
            <a:ext cx="19202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8C46A"/>
                </a:solidFill>
                <a:latin typeface="Arial"/>
              </a:rPr>
              <a:t>$100B+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423160"/>
            <a:ext cx="19202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AI capabilities
investment in 2024</a:t>
            </a:r>
          </a:p>
        </p:txBody>
      </p:sp>
      <p:sp>
        <p:nvSpPr>
          <p:cNvPr id="9" name="Rectangle 8"/>
          <p:cNvSpPr/>
          <p:nvPr/>
        </p:nvSpPr>
        <p:spPr>
          <a:xfrm>
            <a:off x="2880360" y="1645920"/>
            <a:ext cx="2148840" cy="169164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17520" y="1755648"/>
            <a:ext cx="19202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8C46A"/>
                </a:solidFill>
                <a:latin typeface="Arial"/>
              </a:rPr>
              <a:t>&lt;1%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17520" y="2423160"/>
            <a:ext cx="19202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directed toward
AI safety research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12079" y="1645920"/>
            <a:ext cx="2148840" cy="169164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349239" y="1755648"/>
            <a:ext cx="19202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8C46A"/>
                </a:solidFill>
                <a:latin typeface="Arial"/>
              </a:rPr>
              <a:t>~3 yrs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49239" y="2423160"/>
            <a:ext cx="19202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until AI may surpass
human-level performance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1417320"/>
            <a:ext cx="4572000" cy="265176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48640" y="3566160"/>
            <a:ext cx="11430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Arial"/>
              </a:rPr>
              <a:t>Advanced AI will soon make consequential decisions across national security, infrastructure, finance, and medicine.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406908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999999"/>
                </a:solidFill>
                <a:latin typeface="Arial"/>
              </a:rPr>
              <a:t>A misaligned system — one that pursues its objectives without regard for human values — doesn't need to be malicious
to cause catastrophic, irreversible harm.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846320"/>
            <a:ext cx="11430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5B9CC4"/>
                </a:solidFill>
                <a:latin typeface="Arial"/>
              </a:rPr>
              <a:t>The research to prevent these failures exists — but it is chronically underfunded and undervalued.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C03A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4572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E87060"/>
                </a:solidFill>
                <a:latin typeface="Arial"/>
              </a:rPr>
              <a:t>AI HARMS TODAY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106424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Arial"/>
              </a:rPr>
              <a:t>The Damage Is Already Happening — Right Now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389888"/>
            <a:ext cx="11064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999999"/>
                </a:solidFill>
                <a:latin typeface="Arial"/>
              </a:rPr>
              <a:t>AI alignment failures are not a future hypothesis. The harms are measurable, documented, and accelerating.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920240"/>
            <a:ext cx="5669280" cy="1993392"/>
          </a:xfrm>
          <a:prstGeom prst="rect">
            <a:avLst/>
          </a:prstGeom>
          <a:solidFill>
            <a:srgbClr val="2A0D0D"/>
          </a:solidFill>
          <a:ln w="9525">
            <a:solidFill>
              <a:srgbClr val="8B2A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67512" y="2048256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Misinformation &amp; Deepfakes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23360" y="2011680"/>
            <a:ext cx="2011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E87060"/>
                </a:solidFill>
                <a:latin typeface="Arial"/>
              </a:rPr>
              <a:t>#1 Global Risk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" y="2395728"/>
            <a:ext cx="5349240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The World Economic Forum ranked AI-generated misinformation the world's #1 short-term global risk in 2024. Deepfake video volume grew 550% from 2019–2023. Synthetic media now threatens the integrity of elections, journalism, and public trust at scale.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" y="3611880"/>
            <a:ext cx="5349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666666"/>
                </a:solidFill>
                <a:latin typeface="Arial"/>
              </a:rPr>
              <a:t>WEF Global Risks Report 2024 · Sensity AI 2023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73368" y="1920240"/>
            <a:ext cx="5669280" cy="1993392"/>
          </a:xfrm>
          <a:prstGeom prst="rect">
            <a:avLst/>
          </a:prstGeom>
          <a:solidFill>
            <a:srgbClr val="2A0D0D"/>
          </a:solidFill>
          <a:ln w="9525">
            <a:solidFill>
              <a:srgbClr val="8B2A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37960" y="2048256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Algorithmic Bias &amp; Discrimination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93808" y="2011680"/>
            <a:ext cx="2011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E87060"/>
                </a:solidFill>
                <a:latin typeface="Arial"/>
              </a:rPr>
              <a:t>10–100× error gap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37960" y="2395728"/>
            <a:ext cx="5349240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NIST found leading facial recognition algorithms misidentify Black and Asian faces at 10–100× the rate for white faces. AI risk-scoring tools used in U.S. criminal courts flag Black defendants as high-risk at twice the rate of white defendants with equivalent histories.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37960" y="3611880"/>
            <a:ext cx="5349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666666"/>
                </a:solidFill>
                <a:latin typeface="Arial"/>
              </a:rPr>
              <a:t>NIST FRVT 2019 · ProPublica COMPAS Analysis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4069080"/>
            <a:ext cx="5669280" cy="1993392"/>
          </a:xfrm>
          <a:prstGeom prst="rect">
            <a:avLst/>
          </a:prstGeom>
          <a:solidFill>
            <a:srgbClr val="2A0D0D"/>
          </a:solidFill>
          <a:ln w="9525">
            <a:solidFill>
              <a:srgbClr val="8B2A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67512" y="4197096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Job Displacement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23360" y="4160520"/>
            <a:ext cx="2011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E87060"/>
                </a:solidFill>
                <a:latin typeface="Arial"/>
              </a:rPr>
              <a:t>300M jobs at risk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" y="4544568"/>
            <a:ext cx="5349240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Goldman Sachs estimates 300 million full-time jobs could be partially or fully automated. The IMF projects 40% of global employment is exposed to AI disruption — and unlike prior waves, this one threatens high-skill white-collar roles as much as manual labor.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7512" y="5760720"/>
            <a:ext cx="5349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666666"/>
                </a:solidFill>
                <a:latin typeface="Arial"/>
              </a:rPr>
              <a:t>Goldman Sachs Research 2023 · IMF World Economic Outlook 2024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73368" y="4069080"/>
            <a:ext cx="5669280" cy="1993392"/>
          </a:xfrm>
          <a:prstGeom prst="rect">
            <a:avLst/>
          </a:prstGeom>
          <a:solidFill>
            <a:srgbClr val="2A0D0D"/>
          </a:solidFill>
          <a:ln w="9525">
            <a:solidFill>
              <a:srgbClr val="8B2A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37960" y="4197096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Privacy &amp; Surveillance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893808" y="4160520"/>
            <a:ext cx="2011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E87060"/>
                </a:solidFill>
                <a:latin typeface="Arial"/>
              </a:rPr>
              <a:t>30B+ photos scraped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37960" y="4544568"/>
            <a:ext cx="5349240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Clearview AI secretly harvested 30+ billion photos without consent, selling facial recognition to law enforcement. AI-powered surveillance tools are now deployed in 75+ countries, many with no legal safeguards or meaningful public awareness.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37960" y="5760720"/>
            <a:ext cx="5349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666666"/>
                </a:solidFill>
                <a:latin typeface="Arial"/>
              </a:rPr>
              <a:t>Clearview AI litigation · Carnegie Endowment 2019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6172200"/>
            <a:ext cx="11064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E87060"/>
                </a:solidFill>
                <a:latin typeface="Arial"/>
              </a:rPr>
              <a:t>These are symptoms of the same root cause: AI systems deployed without sufficient alignment research, safety testing, or ethical oversight.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WHY 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Arial"/>
              </a:rPr>
              <a:t>The Window Is Closing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73152" cy="86868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737360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9CC4"/>
                </a:solidFill>
                <a:latin typeface="Arial"/>
              </a:rPr>
              <a:t>Capability Acceleration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075688"/>
            <a:ext cx="10515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999999"/>
                </a:solidFill>
                <a:latin typeface="Arial"/>
              </a:rPr>
              <a:t>GPT-4, Gemini Ultra, and Claude 3 emerged within 18 months of each other — each dramatically more capable than the last. The pace is not slowing.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862072"/>
            <a:ext cx="73152" cy="86868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907792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9CC4"/>
                </a:solidFill>
                <a:latin typeface="Arial"/>
              </a:rPr>
              <a:t>Deployment Ahead of Safety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246120"/>
            <a:ext cx="10515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999999"/>
                </a:solidFill>
                <a:latin typeface="Arial"/>
              </a:rPr>
              <a:t>AI systems are being integrated into healthcare, legal, financial, and defense systems faster than safety protocols can be validated.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032504"/>
            <a:ext cx="73152" cy="86868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4078224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9CC4"/>
                </a:solidFill>
                <a:latin typeface="Arial"/>
              </a:rPr>
              <a:t>The Neglect Gap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4416552"/>
            <a:ext cx="10515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999999"/>
                </a:solidFill>
                <a:latin typeface="Arial"/>
              </a:rPr>
              <a:t>Safety research has historically been treated as secondary. The foundations, labs, and governments now recognize this — but the funding gap remains massive.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5202936"/>
            <a:ext cx="73152" cy="86868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5248656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9CC4"/>
                </a:solidFill>
                <a:latin typeface="Arial"/>
              </a:rPr>
              <a:t>A Critical Inflection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5586984"/>
            <a:ext cx="10515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999999"/>
                </a:solidFill>
                <a:latin typeface="Arial"/>
              </a:rPr>
              <a:t>Leading AI researchers — including those at the companies building these systems — estimate we have a narrow window to establish robust safety frameworks.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OUR MISSION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Arial"/>
              </a:rPr>
              <a:t>Advancing Safe, Aligned AI for the Benefit of Humanity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600200"/>
            <a:ext cx="11155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Arial"/>
              </a:rPr>
              <a:t>The Align AI Charitable Foundation funds rigorous, independent research to ensure that as artificial intelligence grows more
powerful, it remains under meaningful human oversight — and its benefits are shared broadly, not concentrated dangerously.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423160"/>
            <a:ext cx="5486400" cy="160020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587752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9CC4"/>
                </a:solidFill>
                <a:latin typeface="Arial"/>
              </a:rPr>
              <a:t>Focus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971800"/>
            <a:ext cx="5120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99999"/>
                </a:solidFill>
                <a:latin typeface="Arial"/>
              </a:rPr>
              <a:t>Funding AI safety and alignment research that is rigorous, independent, and not beholden to any corporate agenda.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09359" y="2423160"/>
            <a:ext cx="5486400" cy="160020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92239" y="2587752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9CC4"/>
                </a:solidFill>
                <a:latin typeface="Arial"/>
              </a:rPr>
              <a:t>Independence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39" y="2971800"/>
            <a:ext cx="5120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99999"/>
                </a:solidFill>
                <a:latin typeface="Arial"/>
              </a:rPr>
              <a:t>No corporate revenue. No conflicts of interest. Our only obligation is the mission of safe and beneficial AI for all.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4251960"/>
            <a:ext cx="5486400" cy="160020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4416552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9CC4"/>
                </a:solidFill>
                <a:latin typeface="Arial"/>
              </a:rPr>
              <a:t>Approach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800600"/>
            <a:ext cx="5120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99999"/>
                </a:solidFill>
                <a:latin typeface="Arial"/>
              </a:rPr>
              <a:t>Theory-agnostic and evidence-driven. We fund the most promising research regardless of origin, school of thought, or approach.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09359" y="4251960"/>
            <a:ext cx="5486400" cy="160020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92239" y="4416552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B9CC4"/>
                </a:solidFill>
                <a:latin typeface="Arial"/>
              </a:rPr>
              <a:t>Neglected Paths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39" y="4800600"/>
            <a:ext cx="5120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99999"/>
                </a:solidFill>
                <a:latin typeface="Arial"/>
              </a:rPr>
              <a:t>We actively explore overlooked research directions that larger institutions miss — subtle goal drift, scalable oversight, rare high-impact failure modes.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PROGRAMS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Arial"/>
              </a:rPr>
              <a:t>How We Support AI Safety Research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5486400" cy="210312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99339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4A7FA5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487168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Arial"/>
              </a:rPr>
              <a:t>Remove Research Roadblocks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852928"/>
            <a:ext cx="5120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99999"/>
                </a:solidFill>
                <a:latin typeface="Arial"/>
              </a:rPr>
              <a:t>We identify and address funding gaps and operational barriers that slow critical safety research, ensuring researchers can focus on what matters most.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09359" y="1828800"/>
            <a:ext cx="5486400" cy="210312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92239" y="199339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4A7FA5"/>
                </a:solidFill>
                <a:latin typeface="Arial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39" y="2487168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Arial"/>
              </a:rPr>
              <a:t>Provide Full-Stack Support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39" y="2852928"/>
            <a:ext cx="5120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99999"/>
                </a:solidFill>
                <a:latin typeface="Arial"/>
              </a:rPr>
              <a:t>Beyond funding, we offer engineering resources, compute infrastructure, and domain expertise to accelerate research outcomes.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4160520"/>
            <a:ext cx="5486400" cy="210312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432511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4A7FA5"/>
                </a:solidFill>
                <a:latin typeface="Arial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818888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Arial"/>
              </a:rPr>
              <a:t>Long-Term Safety Funding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184648"/>
            <a:ext cx="5120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99999"/>
                </a:solidFill>
                <a:latin typeface="Arial"/>
              </a:rPr>
              <a:t>We provide multi-year, consistent funding commitments so researchers can pursue deep longitudinal work rather than chasing short-term grants.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09359" y="4160520"/>
            <a:ext cx="5486400" cy="210312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92239" y="432511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4A7FA5"/>
                </a:solidFill>
                <a:latin typeface="Arial"/>
              </a:rPr>
              <a:t>04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39" y="4818888"/>
            <a:ext cx="51206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Arial"/>
              </a:rPr>
              <a:t>Transparent, Measurable Results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39" y="5184648"/>
            <a:ext cx="5120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99999"/>
                </a:solidFill>
                <a:latin typeface="Arial"/>
              </a:rPr>
              <a:t>We track and report our impact clearly, holding ourselves accountable to donors, researchers, and the public with honest assessments of progress.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RESEARCH AREAS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Arial"/>
              </a:rPr>
              <a:t>The Science Behind the Mission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737360"/>
            <a:ext cx="54864" cy="86868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737360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Arial"/>
              </a:rPr>
              <a:t>AI Alignment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103120"/>
            <a:ext cx="109728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999999"/>
                </a:solidFill>
                <a:latin typeface="Arial"/>
              </a:rPr>
              <a:t>Ensuring advanced AI systems consistently act in ways that reflect human values, intentions, and goals — even as they grow more capable and autonomous.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926080"/>
            <a:ext cx="54864" cy="86868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926080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Arial"/>
              </a:rPr>
              <a:t>AI Safety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291840"/>
            <a:ext cx="109728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999999"/>
                </a:solidFill>
                <a:latin typeface="Arial"/>
              </a:rPr>
              <a:t>Designing AI systems that remain dependable and non-harmful in the full range of real-world environments — healthcare, defense, finance — before deployment, not after an incident.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114800"/>
            <a:ext cx="54864" cy="86868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4114800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Arial"/>
              </a:rPr>
              <a:t>AI Ethics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4480560"/>
            <a:ext cx="109728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999999"/>
                </a:solidFill>
                <a:latin typeface="Arial"/>
              </a:rPr>
              <a:t>Translating abstract values into concrete technical and policy constraints — asking not just "does this system work?" but "who does it work for, and who might it harm?"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5303520"/>
            <a:ext cx="54864" cy="86868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5303520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Arial"/>
              </a:rPr>
              <a:t>Neglected Approaches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5669280"/>
            <a:ext cx="109728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999999"/>
                </a:solidFill>
                <a:latin typeface="Arial"/>
              </a:rPr>
              <a:t>Funding high-impact research others overlook: subtle goal drift, scalable oversight for autonomous agents, and failure modes that don't fit existing research agendas.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LEADERSHIP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Arial"/>
              </a:rPr>
              <a:t>The People Behind the Mission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691640"/>
            <a:ext cx="2633472" cy="224028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176" y="1801368"/>
            <a:ext cx="822960" cy="8229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4360" y="2715768"/>
            <a:ext cx="24505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Arial"/>
              </a:rPr>
              <a:t>Gary Kucher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063240"/>
            <a:ext cx="24505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CC4"/>
                </a:solidFill>
                <a:latin typeface="Arial"/>
              </a:rPr>
              <a:t>Founder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00984" y="1691640"/>
            <a:ext cx="2633472" cy="224028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6240" y="1801368"/>
            <a:ext cx="822960" cy="8229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92424" y="2715768"/>
            <a:ext cx="24505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Arial"/>
              </a:rPr>
              <a:t>Wendy Starland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92424" y="3063240"/>
            <a:ext cx="24505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CC4"/>
                </a:solidFill>
                <a:latin typeface="Arial"/>
              </a:rPr>
              <a:t>Managing Director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99048" y="1691640"/>
            <a:ext cx="2633472" cy="224028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4304" y="1801368"/>
            <a:ext cx="822960" cy="82296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190488" y="2715768"/>
            <a:ext cx="24505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Arial"/>
              </a:rPr>
              <a:t>Heather Lindsey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90488" y="3063240"/>
            <a:ext cx="24505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CC4"/>
                </a:solidFill>
                <a:latin typeface="Arial"/>
              </a:rPr>
              <a:t>Executive Director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897112" y="1691640"/>
            <a:ext cx="2633472" cy="224028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02368" y="1801368"/>
            <a:ext cx="822960" cy="82296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8988552" y="2715768"/>
            <a:ext cx="24505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Arial"/>
              </a:rPr>
              <a:t>Mitchell Browne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88552" y="3063240"/>
            <a:ext cx="24505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CC4"/>
                </a:solidFill>
                <a:latin typeface="Arial"/>
              </a:rPr>
              <a:t>Chief Financial Officer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2920" y="4096512"/>
            <a:ext cx="2633472" cy="224028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08176" y="4206240"/>
            <a:ext cx="822960" cy="82296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94360" y="5120640"/>
            <a:ext cx="24505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Arial"/>
              </a:rPr>
              <a:t>Adam Blazer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" y="5468112"/>
            <a:ext cx="24505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CC4"/>
                </a:solidFill>
                <a:latin typeface="Arial"/>
              </a:rPr>
              <a:t>Director of Development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00984" y="4096512"/>
            <a:ext cx="2633472" cy="224028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06240" y="4206240"/>
            <a:ext cx="822960" cy="82296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392424" y="5120640"/>
            <a:ext cx="24505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Arial"/>
              </a:rPr>
              <a:t>Scott Farber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92424" y="5468112"/>
            <a:ext cx="24505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CC4"/>
                </a:solidFill>
                <a:latin typeface="Arial"/>
              </a:rPr>
              <a:t>Donor Liaison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099048" y="4096512"/>
            <a:ext cx="2633472" cy="224028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04304" y="4206240"/>
            <a:ext cx="822960" cy="82296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6190488" y="5120640"/>
            <a:ext cx="24505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Arial"/>
              </a:rPr>
              <a:t>Allen Bryant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90488" y="5468112"/>
            <a:ext cx="24505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CC4"/>
                </a:solidFill>
                <a:latin typeface="Arial"/>
              </a:rPr>
              <a:t>Director of Impact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897112" y="4096512"/>
            <a:ext cx="2633472" cy="2240280"/>
          </a:xfrm>
          <a:prstGeom prst="rect">
            <a:avLst/>
          </a:prstGeom>
          <a:solidFill>
            <a:srgbClr val="0D1930"/>
          </a:solidFill>
          <a:ln w="9525">
            <a:solidFill>
              <a:srgbClr val="4A7F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02368" y="4206240"/>
            <a:ext cx="822960" cy="822960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8988552" y="5120640"/>
            <a:ext cx="245059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Arial"/>
              </a:rPr>
              <a:t>Carina Cunha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988552" y="5468112"/>
            <a:ext cx="24505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CC4"/>
                </a:solidFill>
                <a:latin typeface="Arial"/>
              </a:rPr>
              <a:t>Marketing Director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0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1">
                <a:solidFill>
                  <a:srgbClr val="4A7FA5"/>
                </a:solidFill>
                <a:latin typeface="Arial"/>
              </a:rPr>
              <a:t>IMPACT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Arial"/>
              </a:rPr>
              <a:t>Where Your Investment Goes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1188720"/>
            <a:ext cx="5120640" cy="32004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8640" y="1508760"/>
            <a:ext cx="54864" cy="96012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155448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E8C46A"/>
                </a:solidFill>
                <a:latin typeface="Arial"/>
              </a:rPr>
              <a:t>65%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3080" y="160020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Research Grants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83080" y="196596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Direct funding to independent AI safety researchers and institutions.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697480"/>
            <a:ext cx="54864" cy="96012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274320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E8C46A"/>
                </a:solidFill>
                <a:latin typeface="Arial"/>
              </a:rPr>
              <a:t>20%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278892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Infrastructure &amp; Support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83080" y="315468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Compute resources and engineering support that multiply research impact.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886200"/>
            <a:ext cx="54864" cy="96012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93192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E8C46A"/>
                </a:solidFill>
                <a:latin typeface="Arial"/>
              </a:rPr>
              <a:t>10%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83080" y="397764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Outreach &amp; Education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83080" y="434340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Translating safety research into policy guidance and public awareness.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5074920"/>
            <a:ext cx="54864" cy="960120"/>
          </a:xfrm>
          <a:prstGeom prst="rect">
            <a:avLst/>
          </a:prstGeom>
          <a:solidFill>
            <a:srgbClr val="4A7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12064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E8C46A"/>
                </a:solidFill>
                <a:latin typeface="Arial"/>
              </a:rPr>
              <a:t>5%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83080" y="516636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Arial"/>
              </a:rPr>
              <a:t>Operations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3080" y="553212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99999"/>
                </a:solidFill>
                <a:latin typeface="Arial"/>
              </a:rPr>
              <a:t>Lean overhead — the vast majority of every dollar reaches its purpose.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999999"/>
                </a:solidFill>
                <a:latin typeface="Arial"/>
              </a:rPr>
              <a:t>All financials are transparent and independently reviewed. Donor reports available on request.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